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  <p:embeddedFont>
      <p:font typeface="Open Sans Extrabold" panose="020B0906030804020204" pitchFamily="34" charset="0"/>
      <p:bold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53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2CAF6-1A4F-B207-016A-CA7274BA5659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523AF-B88A-0D45-1FAA-FBAB997D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31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244734"/>
            <a:ext cx="98556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Satellite Collision Risk Predictor</a:t>
            </a:r>
            <a:endParaRPr lang="en-US" sz="4650" dirty="0">
              <a:solidFill>
                <a:schemeClr val="bg1">
                  <a:lumMod val="9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79719"/>
            <a:ext cx="695630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 ML Project by Yash Kumar Srivastava</a:t>
            </a:r>
            <a:endParaRPr lang="en-US" sz="28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664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BCA–IBM 2nd Year, 3rd Semester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84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Python, Machine Learning, Streamlit, Scikit-learn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242"/>
            <a:ext cx="7556421" cy="96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4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Safer Space, Thanks to ML</a:t>
            </a:r>
            <a:endParaRPr lang="en-US" sz="3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80843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the power of machine learning in addressing critical space safety challenges, delivering a practical tool for satellite collision risk prediction.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80190" y="2618184"/>
            <a:ext cx="7556421" cy="1111687"/>
          </a:xfrm>
          <a:prstGeom prst="roundRect">
            <a:avLst>
              <a:gd name="adj" fmla="val 55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5209" y="277320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ML Model Excellence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35209" y="3103364"/>
            <a:ext cx="72463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built and trained a Random Forest model achieving 96% accuracy for satellite collision prediction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280190" y="3877270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5209" y="4032290"/>
            <a:ext cx="214491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End-to-End Deployment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35209" y="4362450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Trained, evaluated, saved, and deployed the model through an intuitive Streamlit web application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280190" y="4900613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5209" y="505563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Practical Integration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35209" y="5385792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seamless ML integration with real-time user interface and voice alert capabilities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5923955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5209" y="607897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Future Potential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35209" y="6409134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ready for extension to real-world satellite tracking systems and operational deployment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280190" y="696575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Satellite Collision Risk Predictor represents a significant step toward safer space operations, combining cutting-edge machine learning with accessible technology to protect our orbital infrastructure.</a:t>
            </a:r>
            <a:endParaRPr lang="en-US" sz="11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05E6-43A0-61E3-E271-508E7BEF0A26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4632"/>
            <a:ext cx="6581775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Future Scope: Expanding the Horizon</a:t>
            </a:r>
            <a:endParaRPr lang="en-US" sz="3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56948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implementation serves as a strong foundation, with numerous opportunities for enhancement and real-world deployment to maximize impact in space safety operations.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80190" y="220682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280190" y="2441972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2546152"/>
            <a:ext cx="2358866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Real NASA API Integration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2876312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live data from NASA's Conjunction Data Messages (CDM) API for real-time satellite tracking and collision predictions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0132100" y="220682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10132100" y="2441972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10132100" y="254615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Deployment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132100" y="2876312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application online using AWS, Google Cloud, or Azure for global accessibility and scalability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280190" y="384143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4076581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5" name="Text 12"/>
          <p:cNvSpPr/>
          <p:nvPr/>
        </p:nvSpPr>
        <p:spPr>
          <a:xfrm>
            <a:off x="6280190" y="418076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Enhanced Dataset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80190" y="4510921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the training dataset with thousands of real orbital scenarios to improve model accuracy and robustness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10132100" y="384143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132100" y="4076581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9" name="Text 16"/>
          <p:cNvSpPr/>
          <p:nvPr/>
        </p:nvSpPr>
        <p:spPr>
          <a:xfrm>
            <a:off x="10132100" y="4180761"/>
            <a:ext cx="198393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3D Orbit Visualization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132100" y="4510921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interactive 3D visualization of satellite trajectories and potential collision zones for better situational awareness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280190" y="5476042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280190" y="5711190"/>
            <a:ext cx="755642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3" name="Text 20"/>
          <p:cNvSpPr/>
          <p:nvPr/>
        </p:nvSpPr>
        <p:spPr>
          <a:xfrm>
            <a:off x="6280190" y="5815370"/>
            <a:ext cx="213395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Multi-Satellite Tracking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80190" y="6145530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capabilities to monitor and predict risks for multiple satellites simultaneously across different orbital planes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6280190" y="689336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enhancements will transform the predictor from a proof-of-concept into a production-ready system capable of protecting critical space infrastructure.</a:t>
            </a:r>
            <a:endParaRPr lang="en-US" sz="11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A4BA34-0BDE-1905-FFF4-7F077F40A04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1003" y="2962275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Thank-you</a:t>
            </a:r>
            <a:endParaRPr lang="en-US" sz="935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9044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2D4868-9CC6-17F8-E2A7-6B63DCAD75EB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1C989-2B5F-5EF4-41AF-06F26217685C}"/>
              </a:ext>
            </a:extLst>
          </p:cNvPr>
          <p:cNvSpPr txBox="1"/>
          <p:nvPr/>
        </p:nvSpPr>
        <p:spPr>
          <a:xfrm>
            <a:off x="3579541" y="5024218"/>
            <a:ext cx="7281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Presented By: Yash Kumar Srivastava  </a:t>
            </a:r>
          </a:p>
          <a:p>
            <a:pPr algn="ctr"/>
            <a:endParaRPr lang="en-IN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ctr"/>
            <a:r>
              <a:rPr lang="en-IN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BCA–IBM, 2nd Year  </a:t>
            </a:r>
          </a:p>
          <a:p>
            <a:pPr algn="ctr"/>
            <a:endParaRPr lang="en-IN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ctr"/>
            <a:r>
              <a:rPr lang="en-IN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GitHub: </a:t>
            </a:r>
            <a:r>
              <a:rPr lang="en-IN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 action="ppaction://hlinksldjump"/>
              </a:rPr>
              <a:t>https://github.com/YashKrSriva/IBM-Project-File</a:t>
            </a:r>
            <a:endParaRPr lang="en-IN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453"/>
            <a:ext cx="11896298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3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Introduction: </a:t>
            </a:r>
            <a:r>
              <a:rPr lang="en-US" sz="4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 Real Problem in a Growing Space</a:t>
            </a:r>
            <a:endParaRPr lang="en-US" sz="395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60709"/>
            <a:ext cx="62862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ever-growing volume of space debris poses a significant threat to operational satellites, making collision prediction crucial for safeguarding valuable assets in orbit.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959298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debris is increasing annually, creating a more hazardous environment.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64343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Satellites face a heightened risk of devastating collisions.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01919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collision risk prediction can prevent catastrophic damage and loss.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703326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 an ML model to classify satellite approaches as </a:t>
            </a:r>
            <a:r>
              <a:rPr lang="en-US" sz="15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5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904048"/>
            <a:ext cx="5343287" cy="5343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1102C-0B3D-E2A2-1D5E-8723ABFA027A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193"/>
            <a:ext cx="1330321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36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Project Goal: Predict Satellite Collisions Before They Happen</a:t>
            </a:r>
            <a:endParaRPr lang="en-US" sz="32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810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Our goal is to build a smart ML model that tells space agencies: “This looks risky — act now.”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2962037"/>
            <a:ext cx="6407944" cy="4484370"/>
          </a:xfrm>
          <a:prstGeom prst="roundRect">
            <a:avLst>
              <a:gd name="adj" fmla="val 326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62037"/>
            <a:ext cx="121920" cy="448437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19331"/>
            <a:ext cx="42266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Why is this Prediction Crucial?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37274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missions demand immense investment; protection is paramount.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5325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collision can lead to widespread orbital disaster, generating more debris.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33769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operators with rapid, informed decision-making capabilities.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962037"/>
            <a:ext cx="6408063" cy="4484370"/>
          </a:xfrm>
          <a:prstGeom prst="roundRect">
            <a:avLst>
              <a:gd name="adj" fmla="val 326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2962037"/>
            <a:ext cx="121920" cy="448437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282" y="3219331"/>
            <a:ext cx="5802035" cy="39697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B3E0B3-93F2-347F-D387-FF93603B4D24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279"/>
            <a:ext cx="9909334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What Our Model Learns From</a:t>
            </a:r>
            <a:endParaRPr lang="en-US" sz="395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243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learns from a carefully curated dataset, translating complex orbital mechanics into structured features for machine learning.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423041"/>
            <a:ext cx="76375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dataset, comprising 75 entries, captures critical parameters for each satellite approach scenario: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3256598"/>
            <a:ext cx="7637502" cy="2789396"/>
          </a:xfrm>
          <a:prstGeom prst="roundRect">
            <a:avLst>
              <a:gd name="adj" fmla="val 2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264218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4291" y="3387447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 Distance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809173" y="3387447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801410" y="3819049"/>
            <a:ext cx="762226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4291" y="3942278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 Speed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809173" y="3942278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km/s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01410" y="4373880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4291" y="4497110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Size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809173" y="4497110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cm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801410" y="4928711"/>
            <a:ext cx="762226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4291" y="5051941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Angle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809173" y="5051941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degrees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01410" y="5483543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4291" y="5606772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Type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809173" y="5606772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Metal / Rock / Fragment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93790" y="626280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Prediction Label: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771799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= 0 (Safe):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immediate threat.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93790" y="7147560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= 1 (High Risk):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Potential for collision.</a:t>
            </a:r>
            <a:endParaRPr lang="en-US" sz="15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09" y="2466380"/>
            <a:ext cx="4194572" cy="41945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86B902-4A51-4A8D-E20F-1A37943E45DD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1100173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Preprocessing: Preparing for Prediction</a:t>
            </a:r>
            <a:endParaRPr lang="en-US" sz="4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6224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preprocessing transforms raw data into a format suitable for machine learning, ensuring accuracy and model performance.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504"/>
            <a:ext cx="6521410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7863" y="3339108"/>
            <a:ext cx="325219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Encoding Categorical Data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</a:t>
            </a:r>
            <a:r>
              <a:rPr lang="en-US" sz="16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OneHotEncoding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transform the 'Debris Type' into a numerical format, preventing misleading ordinal relationships.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18504"/>
            <a:ext cx="6521410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273" y="3339108"/>
            <a:ext cx="378511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Normalizing Numerical Values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1927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numerical features to a standard range, ensuring all features contribute equally to the model's learning process.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53796"/>
            <a:ext cx="6521410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7863" y="5674400"/>
            <a:ext cx="30655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Handling Missing Values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9786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strategies to address any missing data points, maintaining dataset integrity and preventing model bias.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53796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567440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Train/Test Split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1927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Divided the dataset into 80% training and 20% testing sets to evaluate model performance on unseen data.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93790" y="721864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preprocessor was saved alongside the final model for consistent future predictions.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97D23-EC5D-89F8-956B-467CB2B7D93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8101"/>
            <a:ext cx="13042821" cy="784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Machine Learning Models</a:t>
            </a:r>
            <a:endParaRPr lang="en-US" sz="46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30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explored two robust classification algorithms to identify the most effective solution for satellite collision prediction.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83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347" y="3624858"/>
            <a:ext cx="357188" cy="3571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6261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Logistic Regression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413432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fundamental algorithm for binary classification, providing a baseline for performance.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99622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88%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54952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Score: 85%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884" y="35483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3442" y="3624858"/>
            <a:ext cx="357188" cy="3571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94000" y="3626168"/>
            <a:ext cx="34425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Random Forest Classifier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194000" y="413432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method that builds multiple decision trees, enhancing predictive power and robustness.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194000" y="499622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Excels with smaller datasets.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194000" y="54384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effective for classification tasks.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194000" y="588061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superior accuracy.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94000" y="637960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96%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94000" y="687859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Score: 95%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E246FB-CD67-A72C-8F44-509BC9E4555E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582428C-2126-7846-27EC-975517761E38}"/>
              </a:ext>
            </a:extLst>
          </p:cNvPr>
          <p:cNvSpPr/>
          <p:nvPr/>
        </p:nvSpPr>
        <p:spPr>
          <a:xfrm>
            <a:off x="870347" y="5994202"/>
            <a:ext cx="6738499" cy="1884558"/>
          </a:xfrm>
          <a:prstGeom prst="roundRect">
            <a:avLst>
              <a:gd name="adj" fmla="val 10623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56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155871"/>
            <a:ext cx="9320213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Final Model Selection: Precision in Orbit</a:t>
            </a:r>
            <a:endParaRPr lang="en-US" sz="39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813" y="4068366"/>
            <a:ext cx="1305877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comprehensive evaluation, the Random Forest Classifier emerged as the optimal choice for our Satellite Collision Risk Predictor.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85813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8673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7" name="Text 4"/>
          <p:cNvSpPr/>
          <p:nvPr/>
        </p:nvSpPr>
        <p:spPr>
          <a:xfrm>
            <a:off x="2755463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999530" y="5374600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Superior Accuracy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9530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the highest accuracy scores during testing, minimizing false positives and negatives critical for space safety.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202317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25177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12" name="Text 9"/>
          <p:cNvSpPr/>
          <p:nvPr/>
        </p:nvSpPr>
        <p:spPr>
          <a:xfrm>
            <a:off x="7171968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416034" y="5374600"/>
            <a:ext cx="290310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Enhanced Generalization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16034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robust performance on unseen data, ensuring reliable predictions in dynamic orbital environments.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618821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41681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17" name="Text 14"/>
          <p:cNvSpPr/>
          <p:nvPr/>
        </p:nvSpPr>
        <p:spPr>
          <a:xfrm>
            <a:off x="11588472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832538" y="5374600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Stable Predictions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2538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consistent and dependable risk assessments, vital for operational decision-making.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85813" y="7146369"/>
            <a:ext cx="1305877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chosen model has been serialized and saved as: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models/sat_rf_model.pkl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integration and deployment.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5EC822-9C39-B672-2658-11AA80FEF8EF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583"/>
            <a:ext cx="10310574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 Application: Interactive Risk Prediction</a:t>
            </a:r>
            <a:endParaRPr lang="en-US" sz="3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068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Streamlit-powered web application provides an intuitive interface for real-time collision risk assessment.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422684"/>
            <a:ext cx="6766737" cy="5136237"/>
          </a:xfrm>
          <a:prstGeom prst="roundRect">
            <a:avLst>
              <a:gd name="adj" fmla="val 2555"/>
            </a:avLst>
          </a:prstGeom>
        </p:spPr>
      </p:pic>
      <p:sp>
        <p:nvSpPr>
          <p:cNvPr id="5" name="Text 2"/>
          <p:cNvSpPr/>
          <p:nvPr/>
        </p:nvSpPr>
        <p:spPr>
          <a:xfrm>
            <a:off x="8909209" y="2379345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Input Fields: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Allows operators to enter various approach parameters.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909209" y="3063478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Button: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Triggers immediate risk analysis by the deployed ML model.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09209" y="3747611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Risk Display: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Visually presents the predicted risk level (</a:t>
            </a:r>
            <a:r>
              <a:rPr lang="en-US" sz="15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 </a:t>
            </a:r>
            <a:r>
              <a:rPr lang="en-US" sz="15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09209" y="4431744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Probability Output: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Shows the confidence score for the prediction.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09209" y="5115878"/>
            <a:ext cx="493490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Output: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Integrates a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voice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announce risk levels, enhancing user experience and critical alerts.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B92F4-72B8-C555-EE9C-BAB629E7ADA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1135546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Live Demonstration: Witnessing the Predictor in Action</a:t>
            </a:r>
            <a:endParaRPr lang="en-US" sz="3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1193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Satellite Collision Risk Predictor firsthand, designed for immediate and impactful insights.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728436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Parameters: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enter crucial satellite approach data.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06014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Prediction: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rapidly classifies the scenario as </a:t>
            </a:r>
            <a:r>
              <a:rPr lang="en-US" sz="13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3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664029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Probability Display: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clear percentage indicates the confidence of the prediction.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426791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Auditory Alerts: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Voice output provides an immediate, hands-free notification of potential dangers, boosting situational awareness.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42" y="2476100"/>
            <a:ext cx="5438522" cy="4127982"/>
          </a:xfrm>
          <a:prstGeom prst="roundRect">
            <a:avLst>
              <a:gd name="adj" fmla="val 5051"/>
            </a:avLst>
          </a:prstGeom>
        </p:spPr>
      </p:pic>
      <p:sp>
        <p:nvSpPr>
          <p:cNvPr id="9" name="Text 6"/>
          <p:cNvSpPr/>
          <p:nvPr/>
        </p:nvSpPr>
        <p:spPr>
          <a:xfrm>
            <a:off x="793790" y="674370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real-time capability empowers space operators to make swift, informed decisions to safeguard valuable orbital assets.</a:t>
            </a:r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124E-26A9-45A7-E77C-DA94D099BB08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1084</Words>
  <Application>Microsoft Office PowerPoint</Application>
  <PresentationFormat>Custom</PresentationFormat>
  <Paragraphs>129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Petrona Bold</vt:lpstr>
      <vt:lpstr>Inter</vt:lpstr>
      <vt:lpstr>Consolas</vt:lpstr>
      <vt:lpstr>Open Sans Extrabold</vt:lpstr>
      <vt:lpstr>Arial</vt:lpstr>
      <vt:lpstr>Petrona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Yash Srivastava</cp:lastModifiedBy>
  <cp:revision>5</cp:revision>
  <dcterms:created xsi:type="dcterms:W3CDTF">2025-12-01T19:07:34Z</dcterms:created>
  <dcterms:modified xsi:type="dcterms:W3CDTF">2025-12-02T05:08:43Z</dcterms:modified>
</cp:coreProperties>
</file>